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7" r:id="rId2"/>
    <p:sldId id="257" r:id="rId3"/>
    <p:sldId id="260" r:id="rId4"/>
    <p:sldId id="261" r:id="rId5"/>
    <p:sldId id="262" r:id="rId6"/>
    <p:sldId id="263" r:id="rId7"/>
    <p:sldId id="276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58" r:id="rId18"/>
    <p:sldId id="275" r:id="rId19"/>
    <p:sldId id="27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78" y="-6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BB932-0449-498E-B0B5-19BA06F3503E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AE2B-5107-4F3C-B3E8-CC54A85D0B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0691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BB932-0449-498E-B0B5-19BA06F3503E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AE2B-5107-4F3C-B3E8-CC54A85D0B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348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BB932-0449-498E-B0B5-19BA06F3503E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AE2B-5107-4F3C-B3E8-CC54A85D0B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934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BB932-0449-498E-B0B5-19BA06F3503E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AE2B-5107-4F3C-B3E8-CC54A85D0B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2206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BB932-0449-498E-B0B5-19BA06F3503E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AE2B-5107-4F3C-B3E8-CC54A85D0B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2777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BB932-0449-498E-B0B5-19BA06F3503E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AE2B-5107-4F3C-B3E8-CC54A85D0B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6123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BB932-0449-498E-B0B5-19BA06F3503E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AE2B-5107-4F3C-B3E8-CC54A85D0B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4493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BB932-0449-498E-B0B5-19BA06F3503E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AE2B-5107-4F3C-B3E8-CC54A85D0B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3213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BB932-0449-498E-B0B5-19BA06F3503E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AE2B-5107-4F3C-B3E8-CC54A85D0B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0497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BB932-0449-498E-B0B5-19BA06F3503E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AE2B-5107-4F3C-B3E8-CC54A85D0B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240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BB932-0449-498E-B0B5-19BA06F3503E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AE2B-5107-4F3C-B3E8-CC54A85D0B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6429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BB932-0449-498E-B0B5-19BA06F3503E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2AE2B-5107-4F3C-B3E8-CC54A85D0B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016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D%D0%BB%D1%8C-%D0%A0%D0%B5%D0%B3%D0%B8%D1%81%D1%82%D0%B0%D0%BD" TargetMode="External"/><Relationship Id="rId2" Type="http://schemas.openxmlformats.org/officeDocument/2006/relationships/hyperlink" Target="http://ru.wikipedia.org/wiki/1943_%D0%B3%D0%BE%D0%B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1944_%D0%B3%D0%BE%D0%B4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2000_%D0%B3%D0%BE%D0%B4" TargetMode="External"/><Relationship Id="rId2" Type="http://schemas.openxmlformats.org/officeDocument/2006/relationships/hyperlink" Target="http://ru.wikipedia.org/wiki/30_%D0%B4%D0%B5%D0%BA%D0%B0%D0%B1%D1%80%D1%8F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hyperlink" Target="http://ru.wikipedia.org/wiki/%D0%9F%D1%83%D1%82%D0%B8%D0%BD,_%D0%92%D0%BB%D0%B0%D0%B4%D0%B8%D0%BC%D0%B8%D1%80_%D0%92%D0%BB%D0%B0%D0%B4%D0%B8%D0%BC%D0%B8%D1%80%D0%BE%D0%B2%D0%B8%D1%87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F%D1%83%D1%82%D0%B8%D0%BD,_%D0%92%D0%BB%D0%B0%D0%B4%D0%B8%D0%BC%D0%B8%D1%80_%D0%92%D0%BB%D0%B0%D0%B4%D0%B8%D0%BC%D0%B8%D1%80%D0%BE%D0%B2%D0%B8%D1%87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ru.wikipedia.org/wiki/%D0%9E%D1%80%D0%B4%D0%B5%D0%BD_%C2%AB%D0%97%D0%B0_%D0%B7%D0%B0%D1%81%D0%BB%D1%83%D0%B3%D0%B8_%D0%BF%D0%B5%D1%80%D0%B5%D0%B4_%D0%9E%D1%82%D0%B5%D1%87%D0%B5%D1%81%D1%82%D0%B2%D0%BE%D0%BC%C2%BB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://ru.wikipedia.org/wiki/%D0%98%D0%B7%D0%B2%D0%B5%D1%81%D1%82%D0%B8%D1%8F_(%D0%B3%D0%B0%D0%B7%D0%B5%D1%82%D0%B0)" TargetMode="External"/><Relationship Id="rId7" Type="http://schemas.openxmlformats.org/officeDocument/2006/relationships/hyperlink" Target="http://ru.wikipedia.org/wiki/%D0%9F%D1%80%D0%B0%D0%B2%D0%B4%D0%B0_(%D0%B3%D0%B0%D0%B7%D0%B5%D1%82%D0%B0)" TargetMode="External"/><Relationship Id="rId2" Type="http://schemas.openxmlformats.org/officeDocument/2006/relationships/hyperlink" Target="http://ru.wikipedia.org/wiki/1933_%D0%B3%D0%BE%D0%B4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A%D0%BE%D0%BC%D1%81%D0%BE%D0%BC%D0%BE%D0%BB%D1%8C%D1%81%D0%BA%D0%B0%D1%8F_%D0%BF%D1%80%D0%B0%D0%B2%D0%B4%D0%B0" TargetMode="External"/><Relationship Id="rId5" Type="http://schemas.openxmlformats.org/officeDocument/2006/relationships/hyperlink" Target="http://ru.wikipedia.org/wiki/%D0%9F%D0%B8%D0%BE%D0%BD%D0%B5%D1%80_(%D0%B6%D1%83%D1%80%D0%BD%D0%B0%D0%BB)" TargetMode="External"/><Relationship Id="rId4" Type="http://schemas.openxmlformats.org/officeDocument/2006/relationships/hyperlink" Target="http://ru.wikipedia.org/wiki/%D0%9E%D0%B3%D0%BE%D0%BD%D1%91%D0%BA_(%D0%B6%D1%83%D1%80%D0%BD%D0%B0%D0%BB)" TargetMode="External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4%D1%8F%D0%B4%D1%8F_%D0%A1%D1%82%D1%91%D0%BF%D0%B0" TargetMode="External"/><Relationship Id="rId2" Type="http://schemas.openxmlformats.org/officeDocument/2006/relationships/hyperlink" Target="http://ru.wikipedia.org/wiki/1935_%D0%B3%D0%BE%D0%B4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ru.wikipedia.org/wiki/%D0%9B%D0%B8%D1%82%D0%B5%D1%80%D0%B0%D1%82%D1%83%D1%80%D0%BD%D1%8B%D0%B9_%D0%B8%D0%BD%D1%81%D1%82%D0%B8%D1%82%D1%83%D1%82_%D0%B8%D0%BC._%D0%90._%D0%9C._%D0%93%D0%BE%D1%80%D1%8C%D0%BA%D0%BE%D0%B3%D0%BE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>
            <a:off x="6006905" y="886265"/>
            <a:ext cx="77372" cy="215704"/>
          </a:xfrm>
          <a:custGeom>
            <a:avLst/>
            <a:gdLst>
              <a:gd name="connsiteX0" fmla="*/ 0 w 77372"/>
              <a:gd name="connsiteY0" fmla="*/ 0 h 215704"/>
              <a:gd name="connsiteX1" fmla="*/ 28135 w 77372"/>
              <a:gd name="connsiteY1" fmla="*/ 70338 h 215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7372" h="215704">
                <a:moveTo>
                  <a:pt x="0" y="0"/>
                </a:moveTo>
                <a:cubicBezTo>
                  <a:pt x="77372" y="215704"/>
                  <a:pt x="28135" y="70338"/>
                  <a:pt x="28135" y="70338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войная волна 4"/>
          <p:cNvSpPr/>
          <p:nvPr/>
        </p:nvSpPr>
        <p:spPr>
          <a:xfrm>
            <a:off x="683568" y="260648"/>
            <a:ext cx="8136904" cy="6048672"/>
          </a:xfrm>
          <a:prstGeom prst="doubleWave">
            <a:avLst>
              <a:gd name="adj1" fmla="val 6250"/>
              <a:gd name="adj2" fmla="val -3631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ru-RU" sz="4800" b="1" dirty="0" smtClean="0">
                <a:solidFill>
                  <a:srgbClr val="003300"/>
                </a:solidFill>
                <a:effectLst>
                  <a:outerShdw blurRad="4445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Всем советы дать готов – </a:t>
            </a:r>
          </a:p>
          <a:p>
            <a:pPr algn="r"/>
            <a:r>
              <a:rPr lang="ru-RU" sz="4800" b="1" dirty="0" smtClean="0">
                <a:solidFill>
                  <a:srgbClr val="003300"/>
                </a:solidFill>
                <a:effectLst>
                  <a:outerShdw blurRad="4445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С. В.Михалков</a:t>
            </a:r>
            <a:endParaRPr lang="ru-RU" sz="4800" b="1" dirty="0">
              <a:solidFill>
                <a:srgbClr val="003300"/>
              </a:solidFill>
              <a:effectLst>
                <a:outerShdw blurRad="444500" dist="50800" dir="5400000" algn="ctr" rotWithShape="0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1028" name="Picture 4" descr="http://blog.romaha.su/wp-content/uploads/2009/08/sergey-mihalk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09159">
            <a:off x="1875840" y="2194050"/>
            <a:ext cx="2541270" cy="3391281"/>
          </a:xfrm>
          <a:prstGeom prst="flowChartMagneticDisk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88640"/>
            <a:ext cx="72008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</a:rPr>
              <a:t>Работа над гимнами СССР и России</a:t>
            </a:r>
            <a:endParaRPr lang="ru-RU" sz="3600" dirty="0">
              <a:solidFill>
                <a:schemeClr val="accent4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4658" y="908720"/>
            <a:ext cx="299718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 Black" pitchFamily="34" charset="0"/>
              </a:rPr>
              <a:t>В </a:t>
            </a:r>
            <a:r>
              <a:rPr lang="ru-RU" sz="2000" dirty="0">
                <a:latin typeface="Arial Black" pitchFamily="34" charset="0"/>
                <a:hlinkClick r:id="rId2" tooltip="1943 год"/>
              </a:rPr>
              <a:t>1943 году</a:t>
            </a:r>
            <a:r>
              <a:rPr lang="ru-RU" sz="2000" dirty="0">
                <a:latin typeface="Arial Black" pitchFamily="34" charset="0"/>
              </a:rPr>
              <a:t> правительство СССР принимает решение о смене старого гимна </a:t>
            </a:r>
            <a:r>
              <a:rPr lang="ru-RU" sz="2000" dirty="0" smtClean="0">
                <a:latin typeface="Arial Black" pitchFamily="34" charset="0"/>
              </a:rPr>
              <a:t>.</a:t>
            </a:r>
            <a:r>
              <a:rPr lang="ru-RU" sz="2000" dirty="0">
                <a:latin typeface="Arial Black" pitchFamily="34" charset="0"/>
              </a:rPr>
              <a:t> </a:t>
            </a:r>
            <a:r>
              <a:rPr lang="ru-RU" sz="2000" dirty="0" smtClean="0">
                <a:latin typeface="Arial Black" pitchFamily="34" charset="0"/>
              </a:rPr>
              <a:t>По </a:t>
            </a:r>
            <a:r>
              <a:rPr lang="ru-RU" sz="2000" dirty="0">
                <a:latin typeface="Arial Black" pitchFamily="34" charset="0"/>
              </a:rPr>
              <a:t>итогам конкурса лучшим был признан текст журналиста и поэта </a:t>
            </a:r>
            <a:r>
              <a:rPr lang="ru-RU" sz="2000" dirty="0">
                <a:solidFill>
                  <a:srgbClr val="FFC000"/>
                </a:solidFill>
                <a:latin typeface="Arial Black" pitchFamily="34" charset="0"/>
                <a:hlinkClick r:id="rId3" tooltip="Эль-Регистан"/>
              </a:rPr>
              <a:t>Габриэля </a:t>
            </a:r>
            <a:r>
              <a:rPr lang="ru-RU" sz="2000" dirty="0" err="1" smtClean="0">
                <a:solidFill>
                  <a:srgbClr val="FFC000"/>
                </a:solidFill>
                <a:latin typeface="Arial Black" pitchFamily="34" charset="0"/>
                <a:hlinkClick r:id="rId3" tooltip="Эль-Регистан"/>
              </a:rPr>
              <a:t>Эль-</a:t>
            </a:r>
            <a:r>
              <a:rPr lang="ru-RU" sz="2000" dirty="0" err="1" smtClean="0">
                <a:solidFill>
                  <a:srgbClr val="FFC000"/>
                </a:solidFill>
                <a:latin typeface="Arial Black" pitchFamily="34" charset="0"/>
              </a:rPr>
              <a:t>Регистана</a:t>
            </a:r>
            <a:r>
              <a:rPr lang="ru-RU" sz="2000" dirty="0">
                <a:solidFill>
                  <a:srgbClr val="FFC000"/>
                </a:solidFill>
                <a:latin typeface="Arial Black" pitchFamily="34" charset="0"/>
              </a:rPr>
              <a:t> </a:t>
            </a:r>
            <a:r>
              <a:rPr lang="ru-RU" sz="2000" dirty="0">
                <a:latin typeface="Arial Black" pitchFamily="34" charset="0"/>
              </a:rPr>
              <a:t>,</a:t>
            </a:r>
            <a:r>
              <a:rPr lang="ru-RU" sz="2000" dirty="0" smtClean="0">
                <a:solidFill>
                  <a:srgbClr val="FFC000"/>
                </a:solidFill>
                <a:latin typeface="Arial Black" pitchFamily="34" charset="0"/>
              </a:rPr>
              <a:t> </a:t>
            </a:r>
            <a:r>
              <a:rPr lang="ru-RU" sz="2000" dirty="0">
                <a:latin typeface="Arial Black" pitchFamily="34" charset="0"/>
              </a:rPr>
              <a:t>созданный в соавторстве с </a:t>
            </a:r>
            <a:r>
              <a:rPr lang="ru-RU" sz="2000" dirty="0">
                <a:solidFill>
                  <a:srgbClr val="FFC000"/>
                </a:solidFill>
                <a:latin typeface="Arial Black" pitchFamily="34" charset="0"/>
              </a:rPr>
              <a:t>Сергеем Михалковым. </a:t>
            </a:r>
          </a:p>
        </p:txBody>
      </p:sp>
      <p:pic>
        <p:nvPicPr>
          <p:cNvPr id="9218" name="Picture 2" descr="http://newswe.com/Johnie/361/troe3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2060848"/>
            <a:ext cx="5806257" cy="4357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2663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c.pics.livejournal.com/amir_mahmudov/39102484/234294/234294_6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1750" y="620688"/>
            <a:ext cx="6572250" cy="55425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764704"/>
            <a:ext cx="269979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latin typeface="Arial Black" pitchFamily="34" charset="0"/>
            </a:endParaRPr>
          </a:p>
          <a:p>
            <a:r>
              <a:rPr lang="ru-RU" sz="2400" dirty="0" smtClean="0">
                <a:latin typeface="Arial Black" pitchFamily="34" charset="0"/>
              </a:rPr>
              <a:t>Первое исполнение Государственного гимна СССР состоялось в новогоднюю ночь </a:t>
            </a:r>
          </a:p>
          <a:p>
            <a:r>
              <a:rPr lang="ru-RU" sz="2400" dirty="0" smtClean="0">
                <a:solidFill>
                  <a:srgbClr val="FFC000"/>
                </a:solidFill>
                <a:latin typeface="Arial Black" pitchFamily="34" charset="0"/>
              </a:rPr>
              <a:t>1 января</a:t>
            </a:r>
            <a:r>
              <a:rPr lang="ru-RU" sz="2400" dirty="0" smtClean="0">
                <a:latin typeface="Arial Black" pitchFamily="34" charset="0"/>
              </a:rPr>
              <a:t> </a:t>
            </a:r>
            <a:r>
              <a:rPr lang="ru-RU" sz="2400" dirty="0" smtClean="0">
                <a:latin typeface="Arial Black" pitchFamily="34" charset="0"/>
                <a:hlinkClick r:id="rId3" tooltip="1944 год"/>
              </a:rPr>
              <a:t>1944 года</a:t>
            </a:r>
            <a:r>
              <a:rPr lang="ru-RU" sz="2400" dirty="0" smtClean="0">
                <a:latin typeface="Arial Black" pitchFamily="34" charset="0"/>
              </a:rPr>
              <a:t>. </a:t>
            </a:r>
            <a:endParaRPr lang="ru-RU" sz="2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886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3682561"/>
            <a:ext cx="50405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 Black" pitchFamily="34" charset="0"/>
                <a:hlinkClick r:id="rId2" tooltip="30 декабря"/>
              </a:rPr>
              <a:t>30 декабря</a:t>
            </a:r>
            <a:r>
              <a:rPr lang="ru-RU" sz="2400" dirty="0">
                <a:latin typeface="Arial Black" pitchFamily="34" charset="0"/>
              </a:rPr>
              <a:t> </a:t>
            </a:r>
            <a:r>
              <a:rPr lang="ru-RU" sz="2400" dirty="0" smtClean="0">
                <a:latin typeface="Arial Black" pitchFamily="34" charset="0"/>
                <a:hlinkClick r:id="rId3" tooltip="2000 год"/>
              </a:rPr>
              <a:t>2000 года</a:t>
            </a:r>
            <a:r>
              <a:rPr lang="ru-RU" sz="2400" dirty="0">
                <a:latin typeface="Arial Black" pitchFamily="34" charset="0"/>
              </a:rPr>
              <a:t> президент </a:t>
            </a:r>
            <a:r>
              <a:rPr lang="ru-RU" sz="2400" dirty="0">
                <a:latin typeface="Arial Black" pitchFamily="34" charset="0"/>
                <a:hlinkClick r:id="rId4" tooltip="Путин, Владимир Владимирович"/>
              </a:rPr>
              <a:t>В. В. Путин</a:t>
            </a:r>
            <a:r>
              <a:rPr lang="ru-RU" sz="2400" dirty="0">
                <a:latin typeface="Arial Black" pitchFamily="34" charset="0"/>
              </a:rPr>
              <a:t> утвердил текст Государственного гимна России на стихи Сергея Михалкова </a:t>
            </a:r>
          </a:p>
        </p:txBody>
      </p:sp>
      <p:pic>
        <p:nvPicPr>
          <p:cNvPr id="12290" name="Picture 2" descr="http://static4.aif.ru/pictures/201304/Untitled-13(5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5137785" cy="3314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gufsinmed.ru/sites/default/files/foto/gos-gim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8176" y="2060848"/>
            <a:ext cx="3925824" cy="41270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7840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3968" y="3645024"/>
            <a:ext cx="44462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Arial Black" pitchFamily="34" charset="0"/>
              </a:rPr>
              <a:t>«То, что я сейчас написал, — это близко моему сердцу», — заявлял </a:t>
            </a:r>
            <a:r>
              <a:rPr lang="ru-RU" sz="2800" dirty="0" smtClean="0">
                <a:latin typeface="Arial Black" pitchFamily="34" charset="0"/>
              </a:rPr>
              <a:t>Михалков.</a:t>
            </a:r>
            <a:endParaRPr lang="ru-RU" sz="2800" dirty="0">
              <a:latin typeface="Arial Black" pitchFamily="34" charset="0"/>
            </a:endParaRPr>
          </a:p>
        </p:txBody>
      </p:sp>
      <p:pic>
        <p:nvPicPr>
          <p:cNvPr id="13314" name="Picture 2" descr="http://biblioteka.21417s23.edusite.ru/images/mihalko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4381500" cy="5038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53241" y="404664"/>
            <a:ext cx="457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С. В. Михалков </a:t>
            </a:r>
            <a:r>
              <a:rPr lang="ru-RU" sz="2800" dirty="0">
                <a:latin typeface="Arial Black" pitchFamily="34" charset="0"/>
              </a:rPr>
              <a:t>сообщил в интервью, что искренне хотел сочинить «гимн православной страны</a:t>
            </a:r>
            <a:r>
              <a:rPr lang="ru-RU" sz="2800" dirty="0" smtClean="0">
                <a:latin typeface="Arial Black" pitchFamily="34" charset="0"/>
              </a:rPr>
              <a:t>».</a:t>
            </a:r>
            <a:endParaRPr lang="ru-RU" sz="28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89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ile:Vladimir Putin 13 March 2003-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6632"/>
            <a:ext cx="6048672" cy="4199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39552" y="4509120"/>
            <a:ext cx="770485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prstClr val="black"/>
                </a:solidFill>
                <a:latin typeface="Arial Black" pitchFamily="34" charset="0"/>
              </a:rPr>
              <a:t>Президент России </a:t>
            </a:r>
            <a:r>
              <a:rPr lang="ru-RU" sz="2400" u="sng" dirty="0" smtClean="0">
                <a:solidFill>
                  <a:prstClr val="black"/>
                </a:solidFill>
                <a:latin typeface="Arial Black" pitchFamily="34" charset="0"/>
                <a:hlinkClick r:id="rId3" tooltip="Путин, Владимир Владимирович"/>
              </a:rPr>
              <a:t>Владимир Путин</a:t>
            </a:r>
            <a:r>
              <a:rPr lang="ru-RU" sz="2400" dirty="0" smtClean="0">
                <a:solidFill>
                  <a:prstClr val="black"/>
                </a:solidFill>
                <a:latin typeface="Arial Black" pitchFamily="34" charset="0"/>
              </a:rPr>
              <a:t> наградил Сергея Михалкова орденом </a:t>
            </a:r>
            <a:r>
              <a:rPr lang="ru-RU" sz="2400" u="sng" dirty="0" smtClean="0">
                <a:solidFill>
                  <a:prstClr val="black"/>
                </a:solidFill>
                <a:latin typeface="Arial Black" pitchFamily="34" charset="0"/>
                <a:hlinkClick r:id="rId4" tooltip="Орден «За заслуги перед Отечеством»"/>
              </a:rPr>
              <a:t/>
            </a:r>
            <a:br>
              <a:rPr lang="ru-RU" sz="2400" u="sng" dirty="0" smtClean="0">
                <a:solidFill>
                  <a:prstClr val="black"/>
                </a:solidFill>
                <a:latin typeface="Arial Black" pitchFamily="34" charset="0"/>
                <a:hlinkClick r:id="rId4" tooltip="Орден «За заслуги перед Отечеством»"/>
              </a:rPr>
            </a:br>
            <a:r>
              <a:rPr lang="ru-RU" sz="2400" u="sng" dirty="0" smtClean="0">
                <a:solidFill>
                  <a:prstClr val="black"/>
                </a:solidFill>
                <a:latin typeface="Arial Black" pitchFamily="34" charset="0"/>
                <a:hlinkClick r:id="rId4" tooltip="Орден «За заслуги перед Отечеством»"/>
              </a:rPr>
              <a:t>«За заслуги перед Отечеством»</a:t>
            </a:r>
            <a:r>
              <a:rPr lang="ru-RU" sz="2400" dirty="0" smtClean="0">
                <a:solidFill>
                  <a:prstClr val="black"/>
                </a:solidFill>
                <a:latin typeface="Arial Black" pitchFamily="34" charset="0"/>
              </a:rPr>
              <a:t> II степени</a:t>
            </a:r>
            <a:br>
              <a:rPr lang="ru-RU" sz="2400" dirty="0" smtClean="0">
                <a:solidFill>
                  <a:prstClr val="black"/>
                </a:solidFill>
                <a:latin typeface="Arial Black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5494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pics.livejournal.com/tgarish/pic/000e1a8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8760"/>
            <a:ext cx="6954877" cy="54606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1"/>
            <a:ext cx="7704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chemeClr val="bg2">
                    <a:lumMod val="90000"/>
                  </a:schemeClr>
                </a:solidFill>
                <a:latin typeface="Arial Black" pitchFamily="34" charset="0"/>
              </a:rPr>
              <a:t>Потомки Сергея Михалкова</a:t>
            </a:r>
          </a:p>
        </p:txBody>
      </p:sp>
    </p:spTree>
    <p:extLst>
      <p:ext uri="{BB962C8B-B14F-4D97-AF65-F5344CB8AC3E}">
        <p14:creationId xmlns:p14="http://schemas.microsoft.com/office/powerpoint/2010/main" xmlns="" val="345779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7498830" cy="46805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188640"/>
            <a:ext cx="83529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 Black" pitchFamily="34" charset="0"/>
              </a:rPr>
              <a:t>Сыновья Сергея Михалкова </a:t>
            </a: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, Никита Михалков и Андрей Михалков – Кончаловский, являются </a:t>
            </a:r>
            <a:r>
              <a:rPr lang="ru-RU" sz="2800" dirty="0">
                <a:solidFill>
                  <a:srgbClr val="002060"/>
                </a:solidFill>
                <a:latin typeface="Arial Black" pitchFamily="34" charset="0"/>
              </a:rPr>
              <a:t>великими кинорежиссёрами.</a:t>
            </a:r>
          </a:p>
        </p:txBody>
      </p:sp>
    </p:spTree>
    <p:extLst>
      <p:ext uri="{BB962C8B-B14F-4D97-AF65-F5344CB8AC3E}">
        <p14:creationId xmlns:p14="http://schemas.microsoft.com/office/powerpoint/2010/main" xmlns="" val="122824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1.1tv.ru/imgsize460x345/PR201012191144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4381500" cy="32861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9513" y="5085184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Памятная Золотая медаль </a:t>
            </a:r>
            <a:r>
              <a:rPr lang="ru-RU" sz="2400" dirty="0">
                <a:latin typeface="Arial Black" pitchFamily="34" charset="0"/>
              </a:rPr>
              <a:t>имени Сергея Михалкова</a:t>
            </a:r>
          </a:p>
        </p:txBody>
      </p:sp>
      <p:pic>
        <p:nvPicPr>
          <p:cNvPr id="2052" name="Picture 4" descr="http://okfmihalkova.3dn.ru/_si/0/755554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96752"/>
            <a:ext cx="3971925" cy="5486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15616" y="116632"/>
            <a:ext cx="75608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Arial Black" pitchFamily="34" charset="0"/>
              </a:rPr>
              <a:t>Память о Сергее Владимировиче</a:t>
            </a:r>
          </a:p>
        </p:txBody>
      </p:sp>
    </p:spTree>
    <p:extLst>
      <p:ext uri="{BB962C8B-B14F-4D97-AF65-F5344CB8AC3E}">
        <p14:creationId xmlns:p14="http://schemas.microsoft.com/office/powerpoint/2010/main" xmlns="" val="166906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1920" y="260648"/>
            <a:ext cx="5292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C000"/>
                </a:solidFill>
                <a:latin typeface="Arial Black" pitchFamily="34" charset="0"/>
              </a:rPr>
              <a:t>28 мая 2014 года  </a:t>
            </a:r>
            <a:r>
              <a:rPr lang="ru-RU" sz="2400" dirty="0" smtClean="0">
                <a:latin typeface="Arial Black" pitchFamily="34" charset="0"/>
              </a:rPr>
              <a:t>в Москве открыли памятник С. В. Михалкову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1030" name="Picture 6" descr="http://files.vm.ru/photo/vecherka/2014/05/doc6fhetv62hsj1b9zsmo3k_800_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516" y="1628799"/>
            <a:ext cx="7315200" cy="5056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584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5300" b="1" dirty="0" smtClean="0"/>
              <a:t>Презентацию подготовили </a:t>
            </a:r>
            <a:br>
              <a:rPr lang="ru-RU" sz="5300" b="1" dirty="0" smtClean="0"/>
            </a:br>
            <a:r>
              <a:rPr lang="ru-RU" sz="5300" b="1" dirty="0" smtClean="0"/>
              <a:t>учителя начальной школы</a:t>
            </a:r>
            <a:br>
              <a:rPr lang="ru-RU" sz="5300" b="1" dirty="0" smtClean="0"/>
            </a:br>
            <a:r>
              <a:rPr lang="ru-RU" sz="5300" b="1" dirty="0" smtClean="0"/>
              <a:t>ГБОУ СОШ № 1100</a:t>
            </a:r>
            <a:br>
              <a:rPr lang="ru-RU" sz="5300" b="1" dirty="0" smtClean="0"/>
            </a:br>
            <a:r>
              <a:rPr lang="ru-RU" sz="5300" b="1" dirty="0" smtClean="0"/>
              <a:t>города Москвы</a:t>
            </a:r>
            <a:br>
              <a:rPr lang="ru-RU" sz="5300" b="1" dirty="0" smtClean="0"/>
            </a:br>
            <a:r>
              <a:rPr lang="ru-RU" sz="5300" b="1" dirty="0" smtClean="0"/>
              <a:t>Мусина Нинель </a:t>
            </a:r>
            <a:r>
              <a:rPr lang="ru-RU" sz="5300" b="1" dirty="0" err="1" smtClean="0"/>
              <a:t>Гершовна</a:t>
            </a:r>
            <a:r>
              <a:rPr lang="ru-RU" sz="5300" b="1" dirty="0" smtClean="0"/>
              <a:t/>
            </a:r>
            <a:br>
              <a:rPr lang="ru-RU" sz="5300" b="1" dirty="0" smtClean="0"/>
            </a:br>
            <a:r>
              <a:rPr lang="ru-RU" sz="5300" b="1" dirty="0" smtClean="0"/>
              <a:t>Семенычева </a:t>
            </a:r>
            <a:r>
              <a:rPr lang="ru-RU" sz="5300" b="1" dirty="0" smtClean="0"/>
              <a:t>И</a:t>
            </a:r>
            <a:r>
              <a:rPr lang="ru-RU" sz="5300" b="1" dirty="0" smtClean="0"/>
              <a:t>рина Александровна</a:t>
            </a:r>
            <a:endParaRPr lang="ru-RU" sz="53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95936" y="332656"/>
            <a:ext cx="4572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Arial Black" pitchFamily="34" charset="0"/>
                <a:cs typeface="Arial" pitchFamily="34" charset="0"/>
              </a:rPr>
              <a:t>С. В. Михалков родился 28 февраля </a:t>
            </a:r>
            <a:r>
              <a:rPr lang="ru-RU" sz="2800" b="1" dirty="0" smtClean="0">
                <a:latin typeface="Arial Black" pitchFamily="34" charset="0"/>
                <a:cs typeface="Arial" pitchFamily="34" charset="0"/>
              </a:rPr>
              <a:t>(13 марта 1913 года)</a:t>
            </a:r>
            <a:r>
              <a:rPr lang="ru-RU" sz="2800" b="1" dirty="0">
                <a:latin typeface="Arial Black" pitchFamily="34" charset="0"/>
                <a:cs typeface="Arial" pitchFamily="34" charset="0"/>
              </a:rPr>
              <a:t>  в Москве. </a:t>
            </a:r>
          </a:p>
        </p:txBody>
      </p:sp>
      <p:pic>
        <p:nvPicPr>
          <p:cNvPr id="1026" name="Picture 2" descr="http://xn----7sbab3bbulzjlg7dvg.xn--p1ai/sus4_0/image/mihalkov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3560845" cy="4312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vmihalkov.ru/images/mart_calenda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204864"/>
            <a:ext cx="4471416" cy="4471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574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Усадьба Михалковых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4098" name="Picture 2" descr="http://4.bp.blogspot.com/-xK0gcggPK9c/TkOTJbWB4xI/AAAAAAAALas/DEK2mrq5Ywc/s1600/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05064"/>
            <a:ext cx="4055365" cy="2688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ryb.ru/wp-content/blogs.dir/1/files/gallery/petrovsko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4941824" cy="28521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5004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31840" y="3356992"/>
            <a:ext cx="60121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 Black" pitchFamily="34" charset="0"/>
              </a:rPr>
              <a:t>В  </a:t>
            </a:r>
            <a:r>
              <a:rPr lang="ru-RU" sz="2400" dirty="0">
                <a:latin typeface="Arial Black" pitchFamily="34" charset="0"/>
                <a:hlinkClick r:id="rId2" tooltip="1933 год"/>
              </a:rPr>
              <a:t>1933 году</a:t>
            </a:r>
            <a:r>
              <a:rPr lang="ru-RU" sz="2400" dirty="0">
                <a:latin typeface="Arial Black" pitchFamily="34" charset="0"/>
              </a:rPr>
              <a:t> </a:t>
            </a:r>
            <a:r>
              <a:rPr lang="ru-RU" sz="2400" dirty="0" smtClean="0">
                <a:latin typeface="Arial Black" pitchFamily="34" charset="0"/>
              </a:rPr>
              <a:t>Михалков </a:t>
            </a:r>
            <a:r>
              <a:rPr lang="ru-RU" sz="2400" dirty="0">
                <a:latin typeface="Arial Black" pitchFamily="34" charset="0"/>
              </a:rPr>
              <a:t>стал внештатным сотрудником отдела писем газеты </a:t>
            </a:r>
            <a:r>
              <a:rPr lang="ru-RU" sz="2400" dirty="0">
                <a:latin typeface="Arial Black" pitchFamily="34" charset="0"/>
                <a:hlinkClick r:id="rId3" tooltip="Известия (газета)"/>
              </a:rPr>
              <a:t>«Известия</a:t>
            </a:r>
            <a:r>
              <a:rPr lang="ru-RU" sz="2400" dirty="0" smtClean="0">
                <a:latin typeface="Arial Black" pitchFamily="34" charset="0"/>
                <a:hlinkClick r:id="rId3" tooltip="Известия (газета)"/>
              </a:rPr>
              <a:t>»</a:t>
            </a:r>
            <a:r>
              <a:rPr lang="ru-RU" sz="2400" dirty="0">
                <a:latin typeface="Arial Black" pitchFamily="34" charset="0"/>
              </a:rPr>
              <a:t> Публиковался в журналах </a:t>
            </a:r>
            <a:r>
              <a:rPr lang="ru-RU" sz="2400" dirty="0">
                <a:latin typeface="Arial Black" pitchFamily="34" charset="0"/>
                <a:hlinkClick r:id="rId4" tooltip="Огонёк (журнал)"/>
              </a:rPr>
              <a:t>«Огонёк»</a:t>
            </a:r>
            <a:r>
              <a:rPr lang="ru-RU" sz="2400" dirty="0">
                <a:latin typeface="Arial Black" pitchFamily="34" charset="0"/>
              </a:rPr>
              <a:t>, </a:t>
            </a:r>
            <a:r>
              <a:rPr lang="ru-RU" sz="2400" dirty="0">
                <a:latin typeface="Arial Black" pitchFamily="34" charset="0"/>
                <a:hlinkClick r:id="rId5" tooltip="Пионер (журнал)"/>
              </a:rPr>
              <a:t>«Пионер»</a:t>
            </a:r>
            <a:r>
              <a:rPr lang="ru-RU" sz="2400" dirty="0">
                <a:latin typeface="Arial Black" pitchFamily="34" charset="0"/>
              </a:rPr>
              <a:t>, «Прожектор», в газетах </a:t>
            </a:r>
            <a:r>
              <a:rPr lang="ru-RU" sz="2400" dirty="0">
                <a:latin typeface="Arial Black" pitchFamily="34" charset="0"/>
                <a:hlinkClick r:id="rId6" tooltip="Комсомольская правда"/>
              </a:rPr>
              <a:t>«Комсомольская правда»</a:t>
            </a:r>
            <a:r>
              <a:rPr lang="ru-RU" sz="2400" dirty="0">
                <a:latin typeface="Arial Black" pitchFamily="34" charset="0"/>
              </a:rPr>
              <a:t>, «Известия», </a:t>
            </a:r>
            <a:r>
              <a:rPr lang="ru-RU" sz="2400" dirty="0">
                <a:latin typeface="Arial Black" pitchFamily="34" charset="0"/>
                <a:hlinkClick r:id="rId7" tooltip="Правда (газета)"/>
              </a:rPr>
              <a:t>«Правда»</a:t>
            </a:r>
            <a:r>
              <a:rPr lang="ru-RU" sz="2400" dirty="0">
                <a:latin typeface="Arial Black" pitchFamily="34" charset="0"/>
              </a:rPr>
              <a:t>. </a:t>
            </a:r>
          </a:p>
        </p:txBody>
      </p:sp>
      <p:pic>
        <p:nvPicPr>
          <p:cNvPr id="5122" name="Picture 2" descr="http://amnesia.pavelbers.com/Mihalkov%20%2022417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16632"/>
            <a:ext cx="3048000" cy="34239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evartist.narod.ru/text8/05.files/image00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2828925" cy="45529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9169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88640"/>
            <a:ext cx="8028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 Black" pitchFamily="34" charset="0"/>
              </a:rPr>
              <a:t>В </a:t>
            </a:r>
            <a:r>
              <a:rPr lang="ru-RU" sz="2400" dirty="0">
                <a:latin typeface="Arial Black" pitchFamily="34" charset="0"/>
                <a:hlinkClick r:id="rId2" tooltip="1935 год"/>
              </a:rPr>
              <a:t>1935 году</a:t>
            </a:r>
            <a:r>
              <a:rPr lang="ru-RU" sz="2400" dirty="0">
                <a:latin typeface="Arial Black" pitchFamily="34" charset="0"/>
              </a:rPr>
              <a:t> вышло </a:t>
            </a:r>
            <a:r>
              <a:rPr lang="ru-RU" sz="2400" dirty="0" smtClean="0">
                <a:latin typeface="Arial Black" pitchFamily="34" charset="0"/>
              </a:rPr>
              <a:t>произведение</a:t>
            </a:r>
            <a:r>
              <a:rPr lang="ru-RU" sz="2400" dirty="0">
                <a:latin typeface="Arial Black" pitchFamily="34" charset="0"/>
              </a:rPr>
              <a:t>, ставшее классикой советской детской литературы, — «</a:t>
            </a:r>
            <a:r>
              <a:rPr lang="ru-RU" sz="2400" dirty="0">
                <a:latin typeface="Arial Black" pitchFamily="34" charset="0"/>
                <a:hlinkClick r:id="rId3" tooltip="Дядя Стёпа"/>
              </a:rPr>
              <a:t>Дядя Стёпа</a:t>
            </a:r>
            <a:r>
              <a:rPr lang="ru-RU" sz="2400" dirty="0">
                <a:latin typeface="Arial Black" pitchFamily="34" charset="0"/>
              </a:rPr>
              <a:t>». </a:t>
            </a:r>
          </a:p>
        </p:txBody>
      </p:sp>
      <p:pic>
        <p:nvPicPr>
          <p:cNvPr id="6146" name="Picture 2" descr="http://forumimage.ru/uploads/20130122/13588877357845214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014" t="4589" r="11014" b="4263"/>
          <a:stretch/>
        </p:blipFill>
        <p:spPr bwMode="auto">
          <a:xfrm>
            <a:off x="323528" y="1700808"/>
            <a:ext cx="3606767" cy="49312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s54.radikal.ru/i144/0901/0b/997f32f759d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36912"/>
            <a:ext cx="3810000" cy="36671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4570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984927">
            <a:off x="3116827" y="894857"/>
            <a:ext cx="580699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 Black" pitchFamily="34" charset="0"/>
              </a:rPr>
              <a:t>. В 1935—1937 годах учился в </a:t>
            </a:r>
            <a:r>
              <a:rPr lang="ru-RU" sz="2400" dirty="0">
                <a:latin typeface="Arial Black" pitchFamily="34" charset="0"/>
                <a:hlinkClick r:id="rId2" tooltip="Литературный институт им. А. М. Горького"/>
              </a:rPr>
              <a:t>Литературном институте</a:t>
            </a:r>
            <a:r>
              <a:rPr lang="ru-RU" sz="2400" dirty="0">
                <a:latin typeface="Arial Black" pitchFamily="34" charset="0"/>
              </a:rPr>
              <a:t>. Были опубликованы сборники его стихов и </a:t>
            </a:r>
            <a:r>
              <a:rPr lang="ru-RU" sz="2400" dirty="0" smtClean="0">
                <a:latin typeface="Arial Black" pitchFamily="34" charset="0"/>
              </a:rPr>
              <a:t>басни.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7170" name="Picture 2" descr="http://pics.livejournal.com/donna_benta/pic/0018sqg5/s640x48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575850">
            <a:off x="445226" y="458130"/>
            <a:ext cx="2581656" cy="34137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pics.livejournal.com/booksnake/pic/001yqpsc/s640x48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530342">
            <a:off x="3428750" y="3031435"/>
            <a:ext cx="2623185" cy="32918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ollforkids.ru/uploads/posts/2013-12/1386684504_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421453">
            <a:off x="6362813" y="3065861"/>
            <a:ext cx="2279904" cy="3377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1203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www.karkas-dom.ru/clause/clause_09_1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10524">
            <a:off x="111341" y="2410991"/>
            <a:ext cx="3802516" cy="2471635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  <a:scene3d>
            <a:camera prst="perspectiveAbove"/>
            <a:lightRig rig="threePt" dir="t"/>
          </a:scene3d>
        </p:spPr>
      </p:pic>
      <p:pic>
        <p:nvPicPr>
          <p:cNvPr id="2" name="Рисунок 1" descr="http://diafilmonline.ru/assets/images/tri_porosenka_audi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64289">
            <a:off x="3525592" y="1979477"/>
            <a:ext cx="5172364" cy="3952652"/>
          </a:xfrm>
          <a:prstGeom prst="rect">
            <a:avLst/>
          </a:prstGeom>
          <a:ln>
            <a:noFill/>
          </a:ln>
          <a:effectLst>
            <a:softEdge rad="317500"/>
          </a:effectLst>
          <a:scene3d>
            <a:camera prst="isometricOffAxis1Right"/>
            <a:lightRig rig="threePt" dir="t"/>
          </a:scene3d>
        </p:spPr>
      </p:pic>
      <p:sp>
        <p:nvSpPr>
          <p:cNvPr id="3" name="Прямоугольник 2"/>
          <p:cNvSpPr/>
          <p:nvPr/>
        </p:nvSpPr>
        <p:spPr>
          <a:xfrm>
            <a:off x="1043608" y="476672"/>
            <a:ext cx="68407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Писал и прозаические сказки. Наиболее известная – </a:t>
            </a:r>
            <a:r>
              <a:rPr lang="ru-RU" dirty="0" smtClean="0">
                <a:solidFill>
                  <a:srgbClr val="FFC000"/>
                </a:solidFill>
                <a:latin typeface="Arial Black" pitchFamily="34" charset="0"/>
              </a:rPr>
              <a:t>Три поросенка (1936)</a:t>
            </a:r>
            <a:r>
              <a:rPr lang="ru-RU" dirty="0" smtClean="0">
                <a:latin typeface="Arial Black" pitchFamily="34" charset="0"/>
              </a:rPr>
              <a:t> – переложение английской народной сказки.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404664"/>
            <a:ext cx="53285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Arial Black" pitchFamily="34" charset="0"/>
              </a:rPr>
              <a:t>Годы войны.</a:t>
            </a:r>
            <a:endParaRPr lang="ru-RU" sz="4000" dirty="0"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07904" y="1196753"/>
            <a:ext cx="259228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 Black" pitchFamily="34" charset="0"/>
              </a:rPr>
              <a:t>Во время Великой Отечественной войны Михалков — корреспондент газет «Во славу Родины», «Сталинский сокол».</a:t>
            </a:r>
          </a:p>
        </p:txBody>
      </p:sp>
      <p:pic>
        <p:nvPicPr>
          <p:cNvPr id="8194" name="Picture 2" descr="http://na-strazhe.ru/files/7213/6485/2876/sv-mix06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33056"/>
            <a:ext cx="4159949" cy="26517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img11.nnm.me/0/3/4/9/4/9df2abf7f10779b50e1ef7f1b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76672"/>
            <a:ext cx="2730500" cy="406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gazeta.lv/images/Mixalkov_Sergei_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3400425" cy="2552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1604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908720"/>
            <a:ext cx="5832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 Black" pitchFamily="34" charset="0"/>
              </a:rPr>
              <a:t>После войны Михалков </a:t>
            </a:r>
            <a:r>
              <a:rPr lang="ru-RU" sz="2400" dirty="0" smtClean="0">
                <a:latin typeface="Arial Black" pitchFamily="34" charset="0"/>
              </a:rPr>
              <a:t>создаёт </a:t>
            </a:r>
            <a:r>
              <a:rPr lang="ru-RU" sz="2400" dirty="0">
                <a:latin typeface="Arial Black" pitchFamily="34" charset="0"/>
              </a:rPr>
              <a:t>пьесы для детских </a:t>
            </a:r>
            <a:r>
              <a:rPr lang="ru-RU" sz="2400" dirty="0" smtClean="0">
                <a:latin typeface="Arial Black" pitchFamily="34" charset="0"/>
              </a:rPr>
              <a:t>театров, </a:t>
            </a:r>
            <a:r>
              <a:rPr lang="ru-RU" sz="2400" dirty="0">
                <a:latin typeface="Arial Black" pitchFamily="34" charset="0"/>
              </a:rPr>
              <a:t>сценарии для мультфильмов. </a:t>
            </a:r>
          </a:p>
        </p:txBody>
      </p:sp>
      <p:pic>
        <p:nvPicPr>
          <p:cNvPr id="9218" name="Picture 2" descr="http://multlive.com/Kartinki/02/khochu_bodatsj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104776">
            <a:off x="6050136" y="3066119"/>
            <a:ext cx="2349894" cy="33569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upload.wikimedia.org/wikipedia/ru/6/67/%D0%94%D1%8F%D0%B4%D1%8F_%D0%A1%D1%82%D1%91%D0%BF%D0%B0_%E2%80%94_%D0%BC%D0%B8%D0%BB%D0%B8%D1%86%D0%B8%D0%BE%D0%BD%D0%B5%D1%80_(%D0%BA%D0%B0%D0%B4%D1%80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32657"/>
            <a:ext cx="2987824" cy="22408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0"/>
            <a:ext cx="52565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Arial Black" pitchFamily="34" charset="0"/>
              </a:rPr>
              <a:t>Деятельность в годы известности</a:t>
            </a:r>
            <a:endParaRPr lang="ru-RU" sz="3200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9224" name="Picture 8" descr="http://multikonline.ru/uploads/posts/2011-09/1314975545_0-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101" b="10726"/>
          <a:stretch/>
        </p:blipFill>
        <p:spPr bwMode="auto">
          <a:xfrm rot="20406765">
            <a:off x="487873" y="3072322"/>
            <a:ext cx="2526935" cy="33333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http://st5.imhonet.ru/element/5d/ae/5dae6c7409c16adb50514f556ea5420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2348880"/>
            <a:ext cx="2448272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7528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506</TotalTime>
  <Words>155</Words>
  <Application>Microsoft Office PowerPoint</Application>
  <PresentationFormat>Экран (4:3)</PresentationFormat>
  <Paragraphs>27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Усадьба Михалковых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    Презентацию подготовили  учителя начальной школы ГБОУ СОШ № 1100 города Москвы Мусина Нинель Гершовна Семенычева Ирина Александровна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Little bunny</dc:creator>
  <cp:lastModifiedBy>Нелюша</cp:lastModifiedBy>
  <cp:revision>55</cp:revision>
  <dcterms:created xsi:type="dcterms:W3CDTF">2014-02-08T20:49:26Z</dcterms:created>
  <dcterms:modified xsi:type="dcterms:W3CDTF">2015-02-27T14:56:47Z</dcterms:modified>
</cp:coreProperties>
</file>